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8"/>
  </p:notesMasterIdLst>
  <p:handoutMasterIdLst>
    <p:handoutMasterId r:id="rId19"/>
  </p:handoutMasterIdLst>
  <p:sldIdLst>
    <p:sldId id="273" r:id="rId2"/>
    <p:sldId id="272" r:id="rId3"/>
    <p:sldId id="259" r:id="rId4"/>
    <p:sldId id="266" r:id="rId5"/>
    <p:sldId id="269" r:id="rId6"/>
    <p:sldId id="258" r:id="rId7"/>
    <p:sldId id="262" r:id="rId8"/>
    <p:sldId id="260" r:id="rId9"/>
    <p:sldId id="261" r:id="rId10"/>
    <p:sldId id="271" r:id="rId11"/>
    <p:sldId id="257" r:id="rId12"/>
    <p:sldId id="263" r:id="rId13"/>
    <p:sldId id="268" r:id="rId14"/>
    <p:sldId id="264" r:id="rId15"/>
    <p:sldId id="26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581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7" autoAdjust="0"/>
    <p:restoredTop sz="94660"/>
  </p:normalViewPr>
  <p:slideViewPr>
    <p:cSldViewPr snapToGrid="0">
      <p:cViewPr varScale="1">
        <p:scale>
          <a:sx n="66" d="100"/>
          <a:sy n="66" d="100"/>
        </p:scale>
        <p:origin x="-83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6D51C4-A5D1-458B-8E7C-AA22B88CC806}" type="datetimeFigureOut">
              <a:rPr lang="en-US" smtClean="0"/>
              <a:t>11/8/2016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4BFCAF-6170-45C5-84CC-17819A860475}" type="slidenum">
              <a:rPr lang="en-US" smtClean="0"/>
              <a:t>‹#›</a:t>
            </a:fld>
            <a:endParaRPr lang="en-US"/>
          </a:p>
        </p:txBody>
      </p:sp>
    </p:spTree>
    <p:extLst>
      <p:ext uri="{BB962C8B-B14F-4D97-AF65-F5344CB8AC3E}">
        <p14:creationId xmlns:p14="http://schemas.microsoft.com/office/powerpoint/2010/main" val="2591650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F0939-00BC-4477-A2F2-8B2F4214CA23}"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336FA-C0FF-4321-98A7-AEB65E01F375}" type="slidenum">
              <a:rPr lang="en-US" smtClean="0"/>
              <a:t>‹#›</a:t>
            </a:fld>
            <a:endParaRPr lang="en-US"/>
          </a:p>
        </p:txBody>
      </p:sp>
    </p:spTree>
    <p:extLst>
      <p:ext uri="{BB962C8B-B14F-4D97-AF65-F5344CB8AC3E}">
        <p14:creationId xmlns:p14="http://schemas.microsoft.com/office/powerpoint/2010/main" val="4542895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336FA-C0FF-4321-98A7-AEB65E01F375}" type="slidenum">
              <a:rPr lang="en-US" smtClean="0"/>
              <a:t>11</a:t>
            </a:fld>
            <a:endParaRPr lang="en-US"/>
          </a:p>
        </p:txBody>
      </p:sp>
    </p:spTree>
    <p:extLst>
      <p:ext uri="{BB962C8B-B14F-4D97-AF65-F5344CB8AC3E}">
        <p14:creationId xmlns:p14="http://schemas.microsoft.com/office/powerpoint/2010/main" val="49101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7756FFDC-8DC6-4B2F-8FCE-2208083D111E}" type="datetime1">
              <a:rPr lang="en-US" smtClean="0"/>
              <a:t>11/8/2016</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E20D465-384F-4544-9A5F-DDCEF85FECB1}" type="slidenum">
              <a:rPr lang="en-US" smtClean="0"/>
              <a:t>‹#›</a:t>
            </a:fld>
            <a:endParaRPr lang="en-US"/>
          </a:p>
        </p:txBody>
      </p:sp>
    </p:spTree>
    <p:extLst>
      <p:ext uri="{BB962C8B-B14F-4D97-AF65-F5344CB8AC3E}">
        <p14:creationId xmlns:p14="http://schemas.microsoft.com/office/powerpoint/2010/main" val="2976558046"/>
      </p:ext>
    </p:extLst>
  </p:cSld>
  <p:clrMapOvr>
    <a:overrideClrMapping bg1="lt1" tx1="dk1" bg2="lt2" tx2="dk2" accent1="accent1" accent2="accent2" accent3="accent3" accent4="accent4" accent5="accent5" accent6="accent6" hlink="hlink" folHlink="folHlink"/>
  </p:clrMapOvr>
  <p:transition spd="slow">
    <p:fade/>
  </p:transition>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97DA44-A6F1-4453-8F62-D2EC7E3D6CC4}"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29179235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E288C-A783-4387-90FB-88BDE5710EC4}"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185986362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EFE20-C36C-4E19-BD23-F5076FEB9C9C}"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270172422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37BE3320-B091-444D-8AEC-F0DE094026E8}" type="datetime1">
              <a:rPr lang="en-US" smtClean="0"/>
              <a:t>11/8/2016</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207420553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38C185-EA90-45A1-A19E-F6BDD1D67F8F}" type="datetime1">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235164012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36C1B4-BE65-4134-B5A9-4BD5C024C488}" type="datetime1">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30537694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CCF7-0647-42C4-92B2-A3406AFE49DF}" type="datetime1">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150646758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F9BA-AC7C-40AB-A408-3DA76CF5B758}" type="datetime1">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0D465-384F-4544-9A5F-DDCEF85FECB1}" type="slidenum">
              <a:rPr lang="en-US" smtClean="0"/>
              <a:t>‹#›</a:t>
            </a:fld>
            <a:endParaRPr lang="en-US"/>
          </a:p>
        </p:txBody>
      </p:sp>
    </p:spTree>
    <p:extLst>
      <p:ext uri="{BB962C8B-B14F-4D97-AF65-F5344CB8AC3E}">
        <p14:creationId xmlns:p14="http://schemas.microsoft.com/office/powerpoint/2010/main" val="3567454969"/>
      </p:ext>
    </p:extLst>
  </p:cSld>
  <p:clrMapOvr>
    <a:masterClrMapping/>
  </p:clrMapOvr>
  <p:transition spd="slow">
    <p:fade/>
  </p:transition>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3404363-ED1D-4AAB-882A-7DD0577005BE}" type="datetime1">
              <a:rPr lang="en-US" smtClean="0"/>
              <a:t>11/8/2016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FE20D465-384F-4544-9A5F-DDCEF85FECB1}"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2228872"/>
      </p:ext>
    </p:extLst>
  </p:cSld>
  <p:clrMapOvr>
    <a:masterClrMapping/>
  </p:clrMapOvr>
  <p:transition spd="slow">
    <p:fade/>
  </p:transition>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3647CA4-589D-4A82-B094-3E48174F6D19}" type="datetime1">
              <a:rPr lang="en-US" smtClean="0"/>
              <a:t>11/8/2016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FE20D465-384F-4544-9A5F-DDCEF85FECB1}"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732839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D0B6653-E5CC-4085-989B-EFE441B01AA4}" type="datetime1">
              <a:rPr lang="en-US" smtClean="0"/>
              <a:t>11/8/2016</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E20D465-384F-4544-9A5F-DDCEF85FECB1}"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0217608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20D465-384F-4544-9A5F-DDCEF85FECB1}" type="slidenum">
              <a:rPr lang="en-US" smtClean="0"/>
              <a:t>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382138"/>
            <a:ext cx="11429438" cy="6088430"/>
          </a:xfrm>
          <a:prstGeom prst="rect">
            <a:avLst/>
          </a:prstGeom>
        </p:spPr>
      </p:pic>
    </p:spTree>
    <p:extLst>
      <p:ext uri="{BB962C8B-B14F-4D97-AF65-F5344CB8AC3E}">
        <p14:creationId xmlns:p14="http://schemas.microsoft.com/office/powerpoint/2010/main" val="197532608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843" y="368491"/>
            <a:ext cx="11456732" cy="6102076"/>
          </a:xfrm>
        </p:spPr>
        <p:txBody>
          <a:bodyPr>
            <a:normAutofit/>
          </a:bodyPr>
          <a:lstStyle/>
          <a:p>
            <a:pPr algn="ctr"/>
            <a:r>
              <a:rPr lang="fa-IR" sz="1600" dirty="0">
                <a:cs typeface="B Titr" panose="00000700000000000000" pitchFamily="2" charset="-78"/>
              </a:rPr>
              <a:t>(... وَ كُلُوا وَ اشرَبُوا وَ </a:t>
            </a:r>
            <a:r>
              <a:rPr lang="fa-IR" sz="1600" dirty="0" smtClean="0">
                <a:cs typeface="B Titr" panose="00000700000000000000" pitchFamily="2" charset="-78"/>
              </a:rPr>
              <a:t>لـا </a:t>
            </a:r>
            <a:r>
              <a:rPr lang="fa-IR" sz="1600" dirty="0">
                <a:cs typeface="B Titr" panose="00000700000000000000" pitchFamily="2" charset="-78"/>
              </a:rPr>
              <a:t>تُسرِفُوا</a:t>
            </a:r>
            <a:r>
              <a:rPr lang="fa-IR" sz="1600" dirty="0" smtClean="0">
                <a:cs typeface="B Titr" panose="00000700000000000000" pitchFamily="2" charset="-78"/>
              </a:rPr>
              <a:t>...) سره اعراف آیه 31</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t>  </a:t>
            </a:r>
            <a:r>
              <a:rPr lang="fa-IR" sz="1600" dirty="0">
                <a:solidFill>
                  <a:srgbClr val="FF0000"/>
                </a:solidFill>
                <a:cs typeface="B Titr" panose="00000700000000000000" pitchFamily="2" charset="-78"/>
              </a:rPr>
              <a:t>(بخورید و بیاشامید و اسراف نکیند)</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آب مایه حیات و زندگی است پس به خود بنگریم که  </a:t>
            </a:r>
            <a:r>
              <a:rPr lang="fa-IR" sz="1600" b="1" i="1" dirty="0" smtClean="0">
                <a:cs typeface="B Titr" panose="00000700000000000000" pitchFamily="2" charset="-78"/>
              </a:rPr>
              <a:t>چرا اینقدر آب را اسراف می کنیم؟</a:t>
            </a: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609" y="1733266"/>
            <a:ext cx="5201199" cy="2978837"/>
          </a:xfrm>
          <a:prstGeom prst="rect">
            <a:avLst/>
          </a:prstGeom>
        </p:spPr>
      </p:pic>
      <p:sp>
        <p:nvSpPr>
          <p:cNvPr id="6" name="Round Diagonal Corner Rectangle 5"/>
          <p:cNvSpPr/>
          <p:nvPr/>
        </p:nvSpPr>
        <p:spPr>
          <a:xfrm rot="20044732">
            <a:off x="470085" y="771965"/>
            <a:ext cx="1674343"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اسراف اب</a:t>
            </a:r>
          </a:p>
        </p:txBody>
      </p:sp>
    </p:spTree>
    <p:extLst>
      <p:ext uri="{BB962C8B-B14F-4D97-AF65-F5344CB8AC3E}">
        <p14:creationId xmlns:p14="http://schemas.microsoft.com/office/powerpoint/2010/main" val="277784217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038" y="600501"/>
            <a:ext cx="9678537" cy="5870065"/>
          </a:xfrm>
        </p:spPr>
        <p:txBody>
          <a:bodyPr>
            <a:normAutofit fontScale="90000"/>
          </a:bodyPr>
          <a:lstStyle/>
          <a:p>
            <a:pPr algn="ctr"/>
            <a:r>
              <a:rPr lang="ar-SA" sz="1600" dirty="0">
                <a:cs typeface="B Titr" panose="00000700000000000000" pitchFamily="2" charset="-78"/>
              </a:rPr>
              <a:t>« و هو الذی مَرَجَ البحرینِ هذا عَذبٌ فُراتٌ و هذا مِلحً اُجاجً وَ جَعَلَ بَینَهما بَرزَخا و حِجراً مَهجوراً</a:t>
            </a:r>
            <a:r>
              <a:rPr lang="ar-SA" sz="1600" dirty="0" smtClean="0">
                <a:cs typeface="B Titr" panose="00000700000000000000" pitchFamily="2" charset="-78"/>
              </a:rPr>
              <a:t>»</a:t>
            </a:r>
            <a:r>
              <a:rPr lang="fa-IR" sz="1600" dirty="0" smtClean="0">
                <a:cs typeface="B Titr" panose="00000700000000000000" pitchFamily="2" charset="-78"/>
              </a:rPr>
              <a:t> (سوره فرقان آیه53)</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ar-SA" sz="1600" dirty="0">
                <a:solidFill>
                  <a:srgbClr val="FF0000"/>
                </a:solidFill>
                <a:cs typeface="B Titr" panose="00000700000000000000" pitchFamily="2" charset="-78"/>
              </a:rPr>
              <a:t> و اوست کسی که دو دریا را موج زنان به سوی هم روان کرد این یکی شیرین و آن یکی شور و تلخ است ومیان آندو حریمی استوار قرار داد.</a:t>
            </a:r>
            <a:r>
              <a:rPr lang="fa-IR" sz="1600" dirty="0">
                <a:solidFill>
                  <a:srgbClr val="FF0000"/>
                </a:solidFill>
                <a:cs typeface="B Titr" panose="00000700000000000000" pitchFamily="2" charset="-78"/>
              </a:rPr>
              <a:t/>
            </a:r>
            <a:br>
              <a:rPr lang="fa-IR" sz="1600" dirty="0">
                <a:solidFill>
                  <a:srgbClr val="FF0000"/>
                </a:solidFill>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800" dirty="0" smtClean="0">
                <a:cs typeface="B Titr" panose="00000700000000000000" pitchFamily="2" charset="-78"/>
              </a:rPr>
              <a:t>خداوند دو دریا را به گونه ای روان کرد تا باهم برخورد کنند ولی به هم تجاوز نمیکنند. پس چرا نعمت های خداوند را انکار میکنید؟</a:t>
            </a: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32" y="1679958"/>
            <a:ext cx="4764585" cy="3711149"/>
          </a:xfrm>
          <a:prstGeom prst="rect">
            <a:avLst/>
          </a:prstGeom>
        </p:spPr>
      </p:pic>
      <p:sp>
        <p:nvSpPr>
          <p:cNvPr id="4" name="Slide Number Placeholder 3"/>
          <p:cNvSpPr>
            <a:spLocks noGrp="1"/>
          </p:cNvSpPr>
          <p:nvPr>
            <p:ph type="sldNum" sz="quarter" idx="12"/>
          </p:nvPr>
        </p:nvSpPr>
        <p:spPr/>
        <p:txBody>
          <a:bodyPr/>
          <a:lstStyle/>
          <a:p>
            <a:fld id="{FE20D465-384F-4544-9A5F-DDCEF85FECB1}" type="slidenum">
              <a:rPr lang="en-US" smtClean="0"/>
              <a:t>11</a:t>
            </a:fld>
            <a:endParaRPr lang="en-US"/>
          </a:p>
        </p:txBody>
      </p:sp>
      <p:sp>
        <p:nvSpPr>
          <p:cNvPr id="6" name="Round Diagonal Corner Rectangle 5"/>
          <p:cNvSpPr/>
          <p:nvPr/>
        </p:nvSpPr>
        <p:spPr>
          <a:xfrm rot="19856328">
            <a:off x="487172" y="704372"/>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جدایی دریاها</a:t>
            </a:r>
            <a:endParaRPr lang="en-US" sz="1600" dirty="0">
              <a:cs typeface="B Titr" panose="00000700000000000000" pitchFamily="2" charset="-78"/>
            </a:endParaRPr>
          </a:p>
        </p:txBody>
      </p:sp>
    </p:spTree>
    <p:extLst>
      <p:ext uri="{BB962C8B-B14F-4D97-AF65-F5344CB8AC3E}">
        <p14:creationId xmlns:p14="http://schemas.microsoft.com/office/powerpoint/2010/main" val="47687378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75" y="642594"/>
            <a:ext cx="10058400" cy="5827973"/>
          </a:xfrm>
        </p:spPr>
        <p:txBody>
          <a:bodyPr>
            <a:normAutofit/>
          </a:bodyPr>
          <a:lstStyle/>
          <a:p>
            <a:pPr algn="ctr"/>
            <a:r>
              <a:rPr lang="fa-IR" sz="1600" dirty="0" smtClean="0">
                <a:cs typeface="B Titr" panose="00000700000000000000" pitchFamily="2" charset="-78"/>
              </a:rPr>
              <a:t>«</a:t>
            </a:r>
            <a:r>
              <a:rPr lang="fa-IR" sz="1600" dirty="0">
                <a:cs typeface="B Titr" panose="00000700000000000000" pitchFamily="2" charset="-78"/>
              </a:rPr>
              <a:t>وَأَنزَلْنَا مِنَ السَّمَاءِ مَاءً بِقَدَرٍ فَأَسْکَنَّاهُ فِی الْأَرْضِ وَ إِنَّا عَلَى ذَهَابٍ بِهِ لَقَادِرُونَ</a:t>
            </a:r>
            <a:r>
              <a:rPr lang="fa-IR" sz="1600" dirty="0" smtClean="0">
                <a:cs typeface="B Titr" panose="00000700000000000000" pitchFamily="2" charset="-78"/>
              </a:rPr>
              <a:t>»(سوره مومنون آیه 18)</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solidFill>
                  <a:srgbClr val="FF0000"/>
                </a:solidFill>
                <a:cs typeface="B Titr" panose="00000700000000000000" pitchFamily="2" charset="-78"/>
              </a:rPr>
              <a:t>و نازل کردیم از آسمان باران را به اندازه ای معین و آن را در زمین ساکن کردیم و ما بر نابود ساختن آن نیز قادریم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خداوند اینقدر مهربان است که این همه نعمت به ما داده است، پس ما نباید با شکر گزاری از او به خاطر این نعمات تشکر کنیم؟</a:t>
            </a: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 </a:t>
            </a: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18" y="1883390"/>
            <a:ext cx="3780714" cy="2920621"/>
          </a:xfrm>
          <a:prstGeom prst="rect">
            <a:avLst/>
          </a:prstGeom>
        </p:spPr>
      </p:pic>
      <p:sp>
        <p:nvSpPr>
          <p:cNvPr id="5" name="Round Diagonal Corner Rectangle 4"/>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باران</a:t>
            </a:r>
          </a:p>
        </p:txBody>
      </p:sp>
    </p:spTree>
    <p:extLst>
      <p:ext uri="{BB962C8B-B14F-4D97-AF65-F5344CB8AC3E}">
        <p14:creationId xmlns:p14="http://schemas.microsoft.com/office/powerpoint/2010/main" val="358102480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75" y="642594"/>
            <a:ext cx="10058400" cy="5827973"/>
          </a:xfrm>
        </p:spPr>
        <p:txBody>
          <a:bodyPr>
            <a:normAutofit/>
          </a:bodyPr>
          <a:lstStyle/>
          <a:p>
            <a:pPr algn="ctr"/>
            <a:r>
              <a:rPr lang="fa-IR" sz="1800" dirty="0" smtClean="0">
                <a:cs typeface="B Titr" panose="00000700000000000000" pitchFamily="2" charset="-78"/>
              </a:rPr>
              <a:t>...</a:t>
            </a:r>
            <a:r>
              <a:rPr lang="fa-IR" sz="1800" dirty="0">
                <a:cs typeface="B Titr" panose="00000700000000000000" pitchFamily="2" charset="-78"/>
              </a:rPr>
              <a:t> وَيُنَزِّلُ مِنَ السَّمَاءِ مِنْ جِبَالٍ فِيهَا مِنْ بَرَدٍ</a:t>
            </a:r>
            <a:r>
              <a:rPr lang="fa-IR" sz="1800" dirty="0" smtClean="0">
                <a:cs typeface="B Titr" panose="00000700000000000000" pitchFamily="2" charset="-78"/>
              </a:rPr>
              <a:t>... (سوره نور آیه 43)</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700" dirty="0">
                <a:solidFill>
                  <a:srgbClr val="FF0000"/>
                </a:solidFill>
                <a:cs typeface="B Titr" panose="00000700000000000000" pitchFamily="2" charset="-78"/>
              </a:rPr>
              <a:t>و از کو‌ه‌های آسمان تگرگ فرو بارد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زمانی که تگرگ میبارد ممکن است بعضی جاها خراب شوند.پس بدانید که: </a:t>
            </a:r>
            <a:r>
              <a:rPr lang="fa-IR" sz="1800" b="1" i="1" dirty="0" smtClean="0">
                <a:cs typeface="B Titr" panose="00000700000000000000" pitchFamily="2" charset="-78"/>
              </a:rPr>
              <a:t>«هیچ کار خدا بی حکمت نیست!»</a:t>
            </a: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024" y="1668264"/>
            <a:ext cx="4441203" cy="2960802"/>
          </a:xfrm>
          <a:prstGeom prst="rect">
            <a:avLst/>
          </a:prstGeom>
        </p:spPr>
      </p:pic>
      <p:sp>
        <p:nvSpPr>
          <p:cNvPr id="5" name="Round Diagonal Corner Rectangle 4"/>
          <p:cNvSpPr/>
          <p:nvPr/>
        </p:nvSpPr>
        <p:spPr>
          <a:xfrm rot="20044732">
            <a:off x="470085" y="771965"/>
            <a:ext cx="1674343"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تگرگ</a:t>
            </a:r>
          </a:p>
        </p:txBody>
      </p:sp>
    </p:spTree>
    <p:extLst>
      <p:ext uri="{BB962C8B-B14F-4D97-AF65-F5344CB8AC3E}">
        <p14:creationId xmlns:p14="http://schemas.microsoft.com/office/powerpoint/2010/main" val="296137691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75" y="642594"/>
            <a:ext cx="10058400" cy="5827973"/>
          </a:xfrm>
        </p:spPr>
        <p:txBody>
          <a:bodyPr>
            <a:normAutofit/>
          </a:bodyPr>
          <a:lstStyle/>
          <a:p>
            <a:pPr algn="ctr"/>
            <a:r>
              <a:rPr lang="fa-IR" sz="1600" dirty="0">
                <a:cs typeface="B Titr" panose="00000700000000000000" pitchFamily="2" charset="-78"/>
              </a:rPr>
              <a:t>عَيْنًا فِيهَا </a:t>
            </a:r>
            <a:r>
              <a:rPr lang="fa-IR" sz="1600" dirty="0" smtClean="0">
                <a:cs typeface="B Titr" panose="00000700000000000000" pitchFamily="2" charset="-78"/>
              </a:rPr>
              <a:t>تُسَمَّى سَلْسَبِيلًا (سوره انسان آیه 18)</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t>(</a:t>
            </a:r>
            <a:r>
              <a:rPr lang="fa-IR" sz="1600" dirty="0">
                <a:solidFill>
                  <a:srgbClr val="FF0000"/>
                </a:solidFill>
                <a:cs typeface="B Titr" panose="00000700000000000000" pitchFamily="2" charset="-78"/>
              </a:rPr>
              <a:t>این جامها پر می‌شوند از) چشمه‌ای که در بهشت است و سلسبیل نامیده می‌شود.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آبی است که در ‌‌نهایت آسانی از حلق آدمی پایین می‌رود، از شدت گوارایی، و از چاهی دربهشت بیرون می‌آید که اسم آن سلسبیل </a:t>
            </a:r>
            <a:r>
              <a:rPr lang="fa-IR" sz="1600" dirty="0" smtClean="0">
                <a:cs typeface="B Titr" panose="00000700000000000000" pitchFamily="2" charset="-78"/>
              </a:rPr>
              <a:t>است.</a:t>
            </a: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324" y="1730218"/>
            <a:ext cx="4456101" cy="3652723"/>
          </a:xfrm>
          <a:prstGeom prst="rect">
            <a:avLst/>
          </a:prstGeom>
        </p:spPr>
      </p:pic>
      <p:sp>
        <p:nvSpPr>
          <p:cNvPr id="5" name="Round Diagonal Corner Rectangle 4"/>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آب سلسبیل</a:t>
            </a:r>
          </a:p>
        </p:txBody>
      </p:sp>
    </p:spTree>
    <p:extLst>
      <p:ext uri="{BB962C8B-B14F-4D97-AF65-F5344CB8AC3E}">
        <p14:creationId xmlns:p14="http://schemas.microsoft.com/office/powerpoint/2010/main" val="330005239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91" y="642594"/>
            <a:ext cx="9928184" cy="5827973"/>
          </a:xfrm>
        </p:spPr>
        <p:txBody>
          <a:bodyPr>
            <a:normAutofit/>
          </a:bodyPr>
          <a:lstStyle/>
          <a:p>
            <a:pPr algn="ctr"/>
            <a:r>
              <a:rPr lang="fa-IR" sz="1600" dirty="0">
                <a:cs typeface="B Titr" panose="00000700000000000000" pitchFamily="2" charset="-78"/>
              </a:rPr>
              <a:t>وَأَنْـزَلْـنَـا مِنَ السَّمَاءِ مَاءً بـِقَـدَرٍ فَأَسْـكَـنَّاهُ فِی الْأَرْضِ وَإِنَّا عَلَی ذَهَابٍ بِهِ </a:t>
            </a:r>
            <a:r>
              <a:rPr lang="fa-IR" sz="1600" dirty="0" smtClean="0">
                <a:cs typeface="B Titr" panose="00000700000000000000" pitchFamily="2" charset="-78"/>
              </a:rPr>
              <a:t>لَقَادِرُونَ (سوره مومنون آیه 18)</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solidFill>
                  <a:srgbClr val="FF0000"/>
                </a:solidFill>
                <a:cs typeface="B Titr" panose="00000700000000000000" pitchFamily="2" charset="-78"/>
              </a:rPr>
              <a:t>و از آسمان، آبی به اندازه فرو فرستادیم، پس آن را در زمـیـن جـای ‌دادیم و همانا در برگرداندن آن قـادریـم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خداوند بسیار قادر است. پس چرا به قدرت خداوند شک میکنی؟</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167" y="1746913"/>
            <a:ext cx="4896632" cy="3207224"/>
          </a:xfrm>
          <a:prstGeom prst="rect">
            <a:avLst/>
          </a:prstGeom>
        </p:spPr>
      </p:pic>
      <p:sp>
        <p:nvSpPr>
          <p:cNvPr id="5" name="Round Diagonal Corner Rectangle 4"/>
          <p:cNvSpPr/>
          <p:nvPr/>
        </p:nvSpPr>
        <p:spPr>
          <a:xfrm rot="20044732">
            <a:off x="470085" y="771965"/>
            <a:ext cx="1674343"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آب های زیر زمینی</a:t>
            </a:r>
          </a:p>
        </p:txBody>
      </p:sp>
    </p:spTree>
    <p:extLst>
      <p:ext uri="{BB962C8B-B14F-4D97-AF65-F5344CB8AC3E}">
        <p14:creationId xmlns:p14="http://schemas.microsoft.com/office/powerpoint/2010/main" val="308532733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75" y="443768"/>
            <a:ext cx="10058400" cy="6026800"/>
          </a:xfrm>
        </p:spPr>
        <p:txBody>
          <a:bodyPr>
            <a:normAutofit fontScale="90000"/>
          </a:bodyPr>
          <a:lstStyle/>
          <a:p>
            <a:pPr algn="ctr">
              <a:lnSpc>
                <a:spcPct val="200000"/>
              </a:lnSpc>
            </a:pPr>
            <a:r>
              <a:rPr lang="fa-IR" sz="1800" dirty="0" smtClean="0">
                <a:cs typeface="B Titr" panose="00000700000000000000" pitchFamily="2" charset="-78"/>
              </a:rPr>
              <a:t>و </a:t>
            </a:r>
            <a:r>
              <a:rPr lang="fa-IR" sz="1800" dirty="0">
                <a:cs typeface="B Titr" panose="00000700000000000000" pitchFamily="2" charset="-78"/>
              </a:rPr>
              <a:t>جَعَلنا مِن الماء کُلَ شَیء </a:t>
            </a:r>
            <a:r>
              <a:rPr lang="fa-IR" sz="1800" dirty="0" smtClean="0">
                <a:cs typeface="B Titr" panose="00000700000000000000" pitchFamily="2" charset="-78"/>
              </a:rPr>
              <a:t>حیّ (سوره انبیا آیه 30</a:t>
            </a:r>
            <a:r>
              <a:rPr lang="fa-IR" sz="1800" dirty="0" smtClean="0">
                <a:cs typeface="B Titr" panose="00000700000000000000" pitchFamily="2" charset="-78"/>
              </a:rPr>
              <a:t>)</a:t>
            </a:r>
            <a:r>
              <a:rPr lang="fa-IR" sz="1600" dirty="0">
                <a:solidFill>
                  <a:srgbClr val="FF0000"/>
                </a:solidFill>
                <a:cs typeface="B Titr" panose="00000700000000000000" pitchFamily="2" charset="-78"/>
              </a:rPr>
              <a:t/>
            </a:r>
            <a:br>
              <a:rPr lang="fa-IR" sz="1600" dirty="0">
                <a:solidFill>
                  <a:srgbClr val="FF0000"/>
                </a:solidFill>
                <a:cs typeface="B Titr" panose="00000700000000000000" pitchFamily="2" charset="-78"/>
              </a:rPr>
            </a:br>
            <a:r>
              <a:rPr lang="fa-IR" sz="1800" dirty="0">
                <a:solidFill>
                  <a:srgbClr val="FF0000"/>
                </a:solidFill>
                <a:cs typeface="B Titr" panose="00000700000000000000" pitchFamily="2" charset="-78"/>
              </a:rPr>
              <a:t>«</a:t>
            </a:r>
            <a:r>
              <a:rPr lang="fa-IR" sz="1800" b="1" dirty="0">
                <a:solidFill>
                  <a:srgbClr val="FF0000"/>
                </a:solidFill>
                <a:cs typeface="B Titr" panose="00000700000000000000" pitchFamily="2" charset="-78"/>
              </a:rPr>
              <a:t>و هر چیز زنده‏اى را از آب قرار دادیم؟</a:t>
            </a:r>
            <a:r>
              <a:rPr lang="fa-IR" sz="1800" dirty="0">
                <a:solidFill>
                  <a:srgbClr val="FF0000"/>
                </a:solidFill>
                <a:cs typeface="B Titr" panose="00000700000000000000" pitchFamily="2" charset="-78"/>
              </a:rPr>
              <a:t>!»</a:t>
            </a:r>
            <a:r>
              <a:rPr lang="fa-IR" sz="1600" dirty="0" smtClean="0">
                <a:solidFill>
                  <a:srgbClr val="FF0000"/>
                </a:solidFill>
                <a:cs typeface="B Titr" panose="00000700000000000000" pitchFamily="2" charset="-78"/>
              </a:rPr>
              <a:t/>
            </a:r>
            <a:br>
              <a:rPr lang="fa-IR" sz="1600" dirty="0" smtClean="0">
                <a:solidFill>
                  <a:srgbClr val="FF0000"/>
                </a:solidFill>
                <a:cs typeface="B Titr" panose="00000700000000000000" pitchFamily="2" charset="-78"/>
              </a:rPr>
            </a:br>
            <a:r>
              <a:rPr lang="fa-IR" sz="1600" dirty="0">
                <a:solidFill>
                  <a:srgbClr val="FF0000"/>
                </a:solidFill>
                <a:cs typeface="B Titr" panose="00000700000000000000" pitchFamily="2" charset="-78"/>
              </a:rPr>
              <a:t/>
            </a:r>
            <a:br>
              <a:rPr lang="fa-IR" sz="1600" dirty="0">
                <a:solidFill>
                  <a:srgbClr val="FF0000"/>
                </a:solidFill>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en-US" sz="1600" dirty="0" smtClean="0">
                <a:cs typeface="B Titr" panose="00000700000000000000" pitchFamily="2" charset="-78"/>
              </a:rPr>
              <a:t/>
            </a:r>
            <a:br>
              <a:rPr lang="en-US" sz="1600" dirty="0" smtClean="0">
                <a:cs typeface="B Titr" panose="00000700000000000000" pitchFamily="2" charset="-78"/>
              </a:rPr>
            </a:br>
            <a:r>
              <a:rPr lang="fa-IR" sz="1800" dirty="0">
                <a:cs typeface="B Titr" panose="00000700000000000000" pitchFamily="2" charset="-78"/>
              </a:rPr>
              <a:t/>
            </a:r>
            <a:br>
              <a:rPr lang="fa-IR" sz="1800" dirty="0">
                <a:cs typeface="B Titr" panose="00000700000000000000" pitchFamily="2" charset="-78"/>
              </a:rPr>
            </a:br>
            <a:r>
              <a:rPr lang="fa-IR" sz="1800" dirty="0">
                <a:cs typeface="B Titr" panose="00000700000000000000" pitchFamily="2" charset="-78"/>
              </a:rPr>
              <a:t>این آیه اهمیت و ارزش این ماده و نعمت الهی را می‌رساند از سوی دیگر بیشترین ماده‌ای که در بدن موجود است آب می‌باشد و یک لیوان</a:t>
            </a:r>
            <a:r>
              <a:rPr lang="fa-IR" sz="1800" dirty="0" smtClean="0">
                <a:cs typeface="B Titr" panose="00000700000000000000" pitchFamily="2" charset="-78"/>
              </a:rPr>
              <a:t/>
            </a:r>
            <a:br>
              <a:rPr lang="fa-IR" sz="1800" dirty="0" smtClean="0">
                <a:cs typeface="B Titr" panose="00000700000000000000" pitchFamily="2" charset="-78"/>
              </a:rPr>
            </a:br>
            <a:r>
              <a:rPr lang="fa-IR" sz="1800" dirty="0">
                <a:cs typeface="B Titr" panose="00000700000000000000" pitchFamily="2" charset="-78"/>
              </a:rPr>
              <a:t>آب گوارا چون اکسیری نجات بخش برای فرد تشنه است.</a:t>
            </a:r>
            <a:br>
              <a:rPr lang="fa-IR" sz="1800" dirty="0">
                <a:cs typeface="B Titr" panose="00000700000000000000" pitchFamily="2" charset="-78"/>
              </a:rPr>
            </a:br>
            <a:r>
              <a:rPr lang="fa-IR" sz="1800" dirty="0" smtClean="0">
                <a:cs typeface="B Titr" panose="00000700000000000000" pitchFamily="2" charset="-78"/>
              </a:rPr>
              <a:t/>
            </a:r>
            <a:br>
              <a:rPr lang="fa-IR" sz="18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16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489" y="1850789"/>
            <a:ext cx="3651771" cy="2468254"/>
          </a:xfrm>
          <a:prstGeom prst="rect">
            <a:avLst/>
          </a:prstGeom>
        </p:spPr>
      </p:pic>
      <p:sp>
        <p:nvSpPr>
          <p:cNvPr id="5" name="Round Diagonal Corner Rectangle 4"/>
          <p:cNvSpPr/>
          <p:nvPr/>
        </p:nvSpPr>
        <p:spPr>
          <a:xfrm rot="20044732">
            <a:off x="470085" y="771965"/>
            <a:ext cx="1674343"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فواید نوشیدن آب</a:t>
            </a:r>
          </a:p>
        </p:txBody>
      </p:sp>
    </p:spTree>
    <p:extLst>
      <p:ext uri="{BB962C8B-B14F-4D97-AF65-F5344CB8AC3E}">
        <p14:creationId xmlns:p14="http://schemas.microsoft.com/office/powerpoint/2010/main" val="295154472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20D465-384F-4544-9A5F-DDCEF85FECB1}" type="slidenum">
              <a:rPr lang="en-US" smtClean="0"/>
              <a:t>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7" y="381411"/>
            <a:ext cx="11429438" cy="6089156"/>
          </a:xfrm>
          <a:prstGeom prst="rect">
            <a:avLst/>
          </a:prstGeom>
        </p:spPr>
      </p:pic>
    </p:spTree>
    <p:extLst>
      <p:ext uri="{BB962C8B-B14F-4D97-AF65-F5344CB8AC3E}">
        <p14:creationId xmlns:p14="http://schemas.microsoft.com/office/powerpoint/2010/main" val="357186146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403" y="642594"/>
            <a:ext cx="9696172" cy="5827973"/>
          </a:xfrm>
        </p:spPr>
        <p:txBody>
          <a:bodyPr>
            <a:normAutofit/>
          </a:bodyPr>
          <a:lstStyle/>
          <a:p>
            <a:pPr algn="ctr"/>
            <a:r>
              <a:rPr lang="fa-IR" sz="1600" dirty="0" smtClean="0">
                <a:cs typeface="B Titr" panose="00000700000000000000" pitchFamily="2" charset="-78"/>
              </a:rPr>
              <a:t>«</a:t>
            </a:r>
            <a:r>
              <a:rPr lang="fa-IR" sz="1600" dirty="0">
                <a:cs typeface="B Titr" panose="00000700000000000000" pitchFamily="2" charset="-78"/>
              </a:rPr>
              <a:t>وَهُوَ الَّذِي أَرْسَلَ الرِّيَاحَ بُشْرًا بَيْنَ يَدَيْ رَحْمَتِهِ </a:t>
            </a:r>
            <a:r>
              <a:rPr lang="fa-IR" sz="1600" dirty="0" smtClean="0">
                <a:cs typeface="B Titr" panose="00000700000000000000" pitchFamily="2" charset="-78"/>
              </a:rPr>
              <a:t>وَأَنْزَلْنَا </a:t>
            </a:r>
            <a:r>
              <a:rPr lang="fa-IR" sz="1600" dirty="0">
                <a:cs typeface="B Titr" panose="00000700000000000000" pitchFamily="2" charset="-78"/>
              </a:rPr>
              <a:t>مِنَ السَّمَاءِ مَاءً طَهُورًا</a:t>
            </a:r>
            <a:r>
              <a:rPr lang="fa-IR" sz="1600" dirty="0" smtClean="0">
                <a:cs typeface="B Titr" panose="00000700000000000000" pitchFamily="2" charset="-78"/>
              </a:rPr>
              <a:t>» </a:t>
            </a:r>
            <a:r>
              <a:rPr lang="ar-SA" sz="1600" dirty="0">
                <a:cs typeface="B Titr" panose="00000700000000000000" pitchFamily="2" charset="-78"/>
              </a:rPr>
              <a:t>(الفرقان- 48)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solidFill>
                  <a:srgbClr val="FF0000"/>
                </a:solidFill>
                <a:cs typeface="B Titr" panose="00000700000000000000" pitchFamily="2" charset="-78"/>
              </a:rPr>
              <a:t>«اوکسی است که بادها را بشارتگرانی پیش ازرحمتش فرستاد، و ازآسمان آبی پاک کننده نازل کردیم.»</a:t>
            </a: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آب نیز طاهرومطهر است ومی تواندنزدیک کننده وعامل تقرب یافتن بندگان به مصدر لایزال الهی باشد.</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701" y="2157684"/>
            <a:ext cx="4193915" cy="2797791"/>
          </a:xfrm>
          <a:prstGeom prst="rect">
            <a:avLst/>
          </a:prstGeom>
        </p:spPr>
      </p:pic>
      <p:sp>
        <p:nvSpPr>
          <p:cNvPr id="5" name="Round Diagonal Corner Rectangle 4"/>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طهارت آب</a:t>
            </a:r>
            <a:endParaRPr lang="en-US" sz="1600" dirty="0">
              <a:cs typeface="B Titr" panose="00000700000000000000" pitchFamily="2" charset="-78"/>
            </a:endParaRPr>
          </a:p>
        </p:txBody>
      </p:sp>
    </p:spTree>
    <p:extLst>
      <p:ext uri="{BB962C8B-B14F-4D97-AF65-F5344CB8AC3E}">
        <p14:creationId xmlns:p14="http://schemas.microsoft.com/office/powerpoint/2010/main" val="293096178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75" y="642594"/>
            <a:ext cx="10058400" cy="5827973"/>
          </a:xfrm>
        </p:spPr>
        <p:txBody>
          <a:bodyPr>
            <a:normAutofit/>
          </a:bodyPr>
          <a:lstStyle/>
          <a:p>
            <a:pPr algn="ctr"/>
            <a:r>
              <a:rPr lang="fa-IR" sz="1600" dirty="0" smtClean="0">
                <a:cs typeface="B Titr" panose="00000700000000000000" pitchFamily="2" charset="-78"/>
              </a:rPr>
              <a:t>«</a:t>
            </a:r>
            <a:r>
              <a:rPr lang="fa-IR" sz="1600" dirty="0">
                <a:cs typeface="B Titr" panose="00000700000000000000" pitchFamily="2" charset="-78"/>
              </a:rPr>
              <a:t>وَجَعَلْنَا فِيهَا رَوَاسِيَ شَامِخَاتٍ وَأَسْقَيْنَاكُمْ مَاءً فُرَاتًا</a:t>
            </a:r>
            <a:r>
              <a:rPr lang="fa-IR" sz="1600" dirty="0" smtClean="0">
                <a:cs typeface="B Titr" panose="00000700000000000000" pitchFamily="2" charset="-78"/>
              </a:rPr>
              <a:t>» </a:t>
            </a:r>
            <a:r>
              <a:rPr lang="ar-SA" sz="1600" dirty="0">
                <a:cs typeface="B Titr" panose="00000700000000000000" pitchFamily="2" charset="-78"/>
              </a:rPr>
              <a:t>(المرسلات-27)</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solidFill>
                  <a:srgbClr val="FF0000"/>
                </a:solidFill>
                <a:cs typeface="B Titr" panose="00000700000000000000" pitchFamily="2" charset="-78"/>
              </a:rPr>
              <a:t>« و درآن کوههای استواروبلندی قرار دادیم، وآبی گوارا به شما نوشاندیم.»</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این از الطاف بزرگ الهی است که آب باران، چشمه ها، نهرها و قنوات را </a:t>
            </a:r>
            <a:r>
              <a:rPr lang="fa-IR" sz="1600" dirty="0" smtClean="0">
                <a:cs typeface="B Titr" panose="00000700000000000000" pitchFamily="2" charset="-78"/>
              </a:rPr>
              <a:t>شیرین </a:t>
            </a:r>
            <a:r>
              <a:rPr lang="fa-IR" sz="1600" dirty="0">
                <a:cs typeface="B Titr" panose="00000700000000000000" pitchFamily="2" charset="-78"/>
              </a:rPr>
              <a:t>و فرات قرار داده است، برخلاف آب های اقیانوس ها و دریاها </a:t>
            </a:r>
            <a:r>
              <a:rPr lang="fa-IR" sz="1600" dirty="0" smtClean="0">
                <a:cs typeface="B Titr" panose="00000700000000000000" pitchFamily="2" charset="-78"/>
              </a:rPr>
              <a:t>که شور </a:t>
            </a:r>
            <a:r>
              <a:rPr lang="fa-IR" sz="1600" dirty="0">
                <a:cs typeface="B Titr" panose="00000700000000000000" pitchFamily="2" charset="-78"/>
              </a:rPr>
              <a:t>و نمکین هستند. کوه ها نیز منبع ذخیره نزولات آسمانی و منابع آبی </a:t>
            </a:r>
            <a:r>
              <a:rPr lang="fa-IR" sz="1600" dirty="0" smtClean="0">
                <a:cs typeface="B Titr" panose="00000700000000000000" pitchFamily="2" charset="-78"/>
              </a:rPr>
              <a:t>هستند.</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858" y="1705971"/>
            <a:ext cx="5591033" cy="3179928"/>
          </a:xfrm>
          <a:prstGeom prst="rect">
            <a:avLst/>
          </a:prstGeom>
        </p:spPr>
      </p:pic>
      <p:sp>
        <p:nvSpPr>
          <p:cNvPr id="6" name="Round Diagonal Corner Rectangle 5"/>
          <p:cNvSpPr/>
          <p:nvPr/>
        </p:nvSpPr>
        <p:spPr>
          <a:xfrm rot="20044732">
            <a:off x="470085" y="771965"/>
            <a:ext cx="1674343"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گوارایی آب</a:t>
            </a:r>
          </a:p>
        </p:txBody>
      </p:sp>
    </p:spTree>
    <p:extLst>
      <p:ext uri="{BB962C8B-B14F-4D97-AF65-F5344CB8AC3E}">
        <p14:creationId xmlns:p14="http://schemas.microsoft.com/office/powerpoint/2010/main" val="336032252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3" y="514578"/>
            <a:ext cx="10979061" cy="5827973"/>
          </a:xfrm>
        </p:spPr>
        <p:txBody>
          <a:bodyPr>
            <a:normAutofit/>
          </a:bodyPr>
          <a:lstStyle/>
          <a:p>
            <a:pPr algn="ctr"/>
            <a:r>
              <a:rPr lang="fa-IR" sz="1600" dirty="0" smtClean="0">
                <a:solidFill>
                  <a:schemeClr val="tx1"/>
                </a:solidFill>
                <a:cs typeface="B Titr" panose="00000700000000000000" pitchFamily="2" charset="-78"/>
              </a:rPr>
              <a:t>«</a:t>
            </a:r>
            <a:r>
              <a:rPr lang="fa-IR" sz="1600" dirty="0">
                <a:cs typeface="B Titr" panose="00000700000000000000" pitchFamily="2" charset="-78"/>
              </a:rPr>
              <a:t>وَجَعَلْنَا فِيهَا رَوَاسِيَ شَامِخَاتٍ وَأَسْقَيْنَاكُمْ مَاءً فُرَاتًا</a:t>
            </a:r>
            <a:r>
              <a:rPr lang="fa-IR" sz="1600" dirty="0" smtClean="0">
                <a:solidFill>
                  <a:schemeClr val="tx1"/>
                </a:solidFill>
                <a:cs typeface="B Titr" panose="00000700000000000000" pitchFamily="2" charset="-78"/>
              </a:rPr>
              <a:t>» ( سوره مرسلات آیه 27)</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rgbClr val="FF0000"/>
                </a:solidFill>
                <a:cs typeface="B Titr" panose="00000700000000000000" pitchFamily="2" charset="-78"/>
              </a:rPr>
              <a:t>«ودرآن کوههای استوار و بلندی قرار دادیم و آبی گوارا به شما نوشاندیم.»</a:t>
            </a: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400" u="sng" dirty="0">
                <a:cs typeface="B Titr" panose="00000700000000000000" pitchFamily="2" charset="-78"/>
              </a:rPr>
              <a:t>آبی که برای شما گوارا و مایه حیات است وهم برای حیوانات شما و زراعت ها و </a:t>
            </a:r>
            <a:r>
              <a:rPr lang="fa-IR" sz="1400" u="sng" dirty="0" smtClean="0">
                <a:cs typeface="B Titr" panose="00000700000000000000" pitchFamily="2" charset="-78"/>
              </a:rPr>
              <a:t>باغهایتان</a:t>
            </a:r>
            <a:r>
              <a:rPr lang="fa-IR" sz="1400" u="sng" dirty="0">
                <a:cs typeface="B Titr" panose="00000700000000000000" pitchFamily="2" charset="-78"/>
              </a:rPr>
              <a:t> </a:t>
            </a:r>
            <a:r>
              <a:rPr lang="fa-IR" sz="1400" u="sng" dirty="0" smtClean="0">
                <a:cs typeface="B Titr" panose="00000700000000000000" pitchFamily="2" charset="-78"/>
              </a:rPr>
              <a:t>است.</a:t>
            </a:r>
            <a:r>
              <a:rPr lang="fa-IR" sz="1400" u="sng" dirty="0">
                <a:cs typeface="B Titr" panose="00000700000000000000" pitchFamily="2" charset="-78"/>
              </a:rPr>
              <a:t> تمام آبهای گوارا از باران است ولی کوهها مهمترین نقش را در آن ایفا می </a:t>
            </a:r>
            <a:r>
              <a:rPr lang="fa-IR" sz="1400" u="sng" dirty="0" smtClean="0">
                <a:cs typeface="B Titr" panose="00000700000000000000" pitchFamily="2" charset="-78"/>
              </a:rPr>
              <a:t>کنند.</a:t>
            </a:r>
            <a:r>
              <a:rPr lang="fa-IR" sz="1400" dirty="0">
                <a:solidFill>
                  <a:schemeClr val="tx1"/>
                </a:solidFill>
                <a:cs typeface="B Titr" panose="00000700000000000000" pitchFamily="2" charset="-78"/>
              </a:rPr>
              <a:t/>
            </a:r>
            <a:br>
              <a:rPr lang="fa-IR" sz="1400" dirty="0">
                <a:solidFill>
                  <a:schemeClr val="tx1"/>
                </a:solidFill>
                <a:cs typeface="B Titr" panose="00000700000000000000" pitchFamily="2" charset="-78"/>
              </a:rPr>
            </a:br>
            <a:r>
              <a:rPr lang="fa-IR" sz="1600" dirty="0" smtClean="0">
                <a:solidFill>
                  <a:schemeClr val="tx1"/>
                </a:solidFill>
                <a:cs typeface="B Titr" panose="00000700000000000000" pitchFamily="2" charset="-78"/>
              </a:rPr>
              <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endParaRPr lang="en-US" sz="1600"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114" y="1688475"/>
            <a:ext cx="4659857" cy="3480178"/>
          </a:xfrm>
          <a:prstGeom prst="rect">
            <a:avLst/>
          </a:prstGeom>
        </p:spPr>
      </p:pic>
      <p:sp>
        <p:nvSpPr>
          <p:cNvPr id="5" name="Round Diagonal Corner Rectangle 4"/>
          <p:cNvSpPr/>
          <p:nvPr/>
        </p:nvSpPr>
        <p:spPr>
          <a:xfrm rot="20044732">
            <a:off x="470085" y="771965"/>
            <a:ext cx="1674343"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گوارایی آب</a:t>
            </a:r>
          </a:p>
        </p:txBody>
      </p:sp>
    </p:spTree>
    <p:extLst>
      <p:ext uri="{BB962C8B-B14F-4D97-AF65-F5344CB8AC3E}">
        <p14:creationId xmlns:p14="http://schemas.microsoft.com/office/powerpoint/2010/main" val="130824800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19" y="642594"/>
            <a:ext cx="9491455" cy="5827973"/>
          </a:xfrm>
        </p:spPr>
        <p:txBody>
          <a:bodyPr>
            <a:normAutofit/>
          </a:bodyPr>
          <a:lstStyle/>
          <a:p>
            <a:pPr algn="ctr"/>
            <a:r>
              <a:rPr lang="fa-IR" sz="1600" dirty="0" smtClean="0">
                <a:cs typeface="B Titr" panose="00000700000000000000" pitchFamily="2" charset="-78"/>
              </a:rPr>
              <a:t>«</a:t>
            </a:r>
            <a:r>
              <a:rPr lang="fa-IR" sz="1600" dirty="0">
                <a:cs typeface="B Titr" panose="00000700000000000000" pitchFamily="2" charset="-78"/>
              </a:rPr>
              <a:t>وَنَزَّلْنَا مِنَ السَّمَاءِ مَاءً مُبَارَكًا فَأَنْبَتْنَا بِهِ جَنَّاتٍ وَحَبَّ الْحَصِيدِ</a:t>
            </a:r>
            <a:r>
              <a:rPr lang="fa-IR" sz="1600" dirty="0" smtClean="0">
                <a:cs typeface="B Titr" panose="00000700000000000000" pitchFamily="2" charset="-78"/>
              </a:rPr>
              <a:t>»  (سوره ق آیه 9)</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solidFill>
                  <a:srgbClr val="FF0000"/>
                </a:solidFill>
                <a:cs typeface="B Titr" panose="00000700000000000000" pitchFamily="2" charset="-78"/>
              </a:rPr>
              <a:t>« و از آسمان آبی پر برکت نازل کردیم و بوسیله آن باغها و دانه هایی را که درو می کنند رویاندیم.»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دراین آیه شریفه آب به صفت مبارک توصیف گردیده وخداوند نزولات آسمانی را آب های مبارک نامیده است.</a:t>
            </a: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6</a:t>
            </a:fld>
            <a:endParaRPr lang="en-US"/>
          </a:p>
        </p:txBody>
      </p:sp>
      <p:sp>
        <p:nvSpPr>
          <p:cNvPr id="5" name="Round Diagonal Corner Rectangle 4"/>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برکت آب</a:t>
            </a:r>
            <a:endParaRPr lang="en-US" sz="1600" dirty="0">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094" y="1946144"/>
            <a:ext cx="4474547" cy="3220872"/>
          </a:xfrm>
          <a:prstGeom prst="rect">
            <a:avLst/>
          </a:prstGeom>
        </p:spPr>
      </p:pic>
    </p:spTree>
    <p:extLst>
      <p:ext uri="{BB962C8B-B14F-4D97-AF65-F5344CB8AC3E}">
        <p14:creationId xmlns:p14="http://schemas.microsoft.com/office/powerpoint/2010/main" val="379265262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937" y="642594"/>
            <a:ext cx="9600638" cy="5827973"/>
          </a:xfrm>
        </p:spPr>
        <p:txBody>
          <a:bodyPr>
            <a:normAutofit/>
          </a:bodyPr>
          <a:lstStyle/>
          <a:p>
            <a:pPr algn="ctr"/>
            <a:r>
              <a:rPr lang="fa-IR" sz="1600" dirty="0" smtClean="0">
                <a:cs typeface="B Titr" panose="00000700000000000000" pitchFamily="2" charset="-78"/>
              </a:rPr>
              <a:t>«</a:t>
            </a:r>
            <a:r>
              <a:rPr lang="fa-IR" sz="1600" dirty="0">
                <a:cs typeface="B Titr" panose="00000700000000000000" pitchFamily="2" charset="-78"/>
              </a:rPr>
              <a:t>وَ أ لَّوِ اسْتَقامُوا عَلَى الطَّرِیقَةِ لَأَسْقَیْناهُمْ ماءً غَدَقاً</a:t>
            </a:r>
            <a:r>
              <a:rPr lang="fa-IR" sz="1600" dirty="0" smtClean="0">
                <a:cs typeface="B Titr" panose="00000700000000000000" pitchFamily="2" charset="-78"/>
              </a:rPr>
              <a:t>» (سوره جن آیه16)</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solidFill>
                  <a:srgbClr val="FF0000"/>
                </a:solidFill>
                <a:cs typeface="B Titr" panose="00000700000000000000" pitchFamily="2" charset="-78"/>
              </a:rPr>
              <a:t>«و اینکه اگر آنها [جن و انس] در راه (ایمان) استقامت ورزند، با آب فراوان سیرابشان می کنیم»</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خداوند آب را پاداش و مزد استقامت و پایداری بر صراط حق که بدون شک دشوارتر از آغاز نمودن آن می باشد، قرار داده </a:t>
            </a:r>
            <a:r>
              <a:rPr lang="fa-IR" sz="1600" dirty="0" smtClean="0">
                <a:cs typeface="B Titr" panose="00000700000000000000" pitchFamily="2" charset="-78"/>
              </a:rPr>
              <a:t>است.</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7</a:t>
            </a:fld>
            <a:endParaRPr lang="en-US"/>
          </a:p>
        </p:txBody>
      </p:sp>
      <p:sp>
        <p:nvSpPr>
          <p:cNvPr id="4" name="Round Diagonal Corner Rectangle 3"/>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فراوانی آب</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54" y="1673368"/>
            <a:ext cx="4858603" cy="3376304"/>
          </a:xfrm>
          <a:prstGeom prst="rect">
            <a:avLst/>
          </a:prstGeom>
        </p:spPr>
      </p:pic>
    </p:spTree>
    <p:extLst>
      <p:ext uri="{BB962C8B-B14F-4D97-AF65-F5344CB8AC3E}">
        <p14:creationId xmlns:p14="http://schemas.microsoft.com/office/powerpoint/2010/main" val="387289775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5" y="642594"/>
            <a:ext cx="9655229" cy="5827973"/>
          </a:xfrm>
        </p:spPr>
        <p:txBody>
          <a:bodyPr>
            <a:normAutofit/>
          </a:bodyPr>
          <a:lstStyle/>
          <a:p>
            <a:pPr algn="ctr"/>
            <a:r>
              <a:rPr lang="fa-IR" sz="1600" dirty="0" smtClean="0">
                <a:cs typeface="B Titr" panose="00000700000000000000" pitchFamily="2" charset="-78"/>
              </a:rPr>
              <a:t>«</a:t>
            </a:r>
            <a:r>
              <a:rPr lang="fa-IR" sz="1600" b="1" dirty="0">
                <a:cs typeface="B Titr" panose="00000700000000000000" pitchFamily="2" charset="-78"/>
              </a:rPr>
              <a:t>قُلْ أَ رَأَیْتُمْ إِنْ أَصْبَحَ ماؤُکُمْ غَوْراً فَمَنْ یَأْتیکُمْ بِماءٍ مَعینٍ</a:t>
            </a:r>
            <a:r>
              <a:rPr lang="fa-IR" sz="1600" dirty="0" smtClean="0">
                <a:cs typeface="B Titr" panose="00000700000000000000" pitchFamily="2" charset="-78"/>
              </a:rPr>
              <a:t>» (سوره ملک آیه 30)</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solidFill>
                  <a:srgbClr val="FF0000"/>
                </a:solidFill>
                <a:cs typeface="B Titr" panose="00000700000000000000" pitchFamily="2" charset="-78"/>
              </a:rPr>
              <a:t>« بگو: به من خبردهید اگرآبهای(سرزمین) شما در زمین فرو رود، چه کسی می تواند آب جاری و گوارا دردسترس شما قرار دهد؟!» </a:t>
            </a:r>
            <a:br>
              <a:rPr lang="fa-IR" sz="1600" dirty="0">
                <a:solidFill>
                  <a:srgbClr val="FF0000"/>
                </a:solidFill>
                <a:cs typeface="B Titr" panose="00000700000000000000" pitchFamily="2" charset="-78"/>
              </a:rPr>
            </a:br>
            <a:r>
              <a:rPr lang="fa-IR" sz="1600" dirty="0" smtClean="0">
                <a:solidFill>
                  <a:srgbClr val="FF0000"/>
                </a:solidFill>
                <a:cs typeface="B Titr" panose="00000700000000000000" pitchFamily="2" charset="-78"/>
              </a:rPr>
              <a:t/>
            </a:r>
            <a:br>
              <a:rPr lang="fa-IR" sz="1600" dirty="0" smtClean="0">
                <a:solidFill>
                  <a:srgbClr val="FF0000"/>
                </a:solidFill>
                <a:cs typeface="B Titr" panose="00000700000000000000" pitchFamily="2" charset="-78"/>
              </a:rPr>
            </a:br>
            <a:r>
              <a:rPr lang="fa-IR" sz="1600" dirty="0">
                <a:solidFill>
                  <a:srgbClr val="FF0000"/>
                </a:solidFill>
                <a:cs typeface="B Titr" panose="00000700000000000000" pitchFamily="2" charset="-78"/>
              </a:rPr>
              <a:t/>
            </a:r>
            <a:br>
              <a:rPr lang="fa-IR" sz="1600" dirty="0">
                <a:solidFill>
                  <a:srgbClr val="FF0000"/>
                </a:solidFill>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خداوند نکته ای جدی و مهم راطرح می کند که </a:t>
            </a:r>
            <a:r>
              <a:rPr lang="fa-IR" sz="1600" dirty="0" smtClean="0">
                <a:cs typeface="B Titr" panose="00000700000000000000" pitchFamily="2" charset="-78"/>
              </a:rPr>
              <a:t>مسأله منابع </a:t>
            </a:r>
            <a:r>
              <a:rPr lang="fa-IR" sz="1600" dirty="0">
                <a:cs typeface="B Titr" panose="00000700000000000000" pitchFamily="2" charset="-78"/>
              </a:rPr>
              <a:t>آبی کره زمین وبه عبارتی کاهش سطح ایستابی منابع آب می باشد</a:t>
            </a:r>
            <a:r>
              <a:rPr lang="fa-IR" sz="1600" dirty="0" smtClean="0">
                <a:cs typeface="B Titr" panose="00000700000000000000" pitchFamily="2" charset="-78"/>
              </a:rPr>
              <a:t>.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579" y="2096938"/>
            <a:ext cx="4560149" cy="2919283"/>
          </a:xfrm>
          <a:prstGeom prst="rect">
            <a:avLst/>
          </a:prstGeom>
        </p:spPr>
      </p:pic>
      <p:sp>
        <p:nvSpPr>
          <p:cNvPr id="5" name="Round Diagonal Corner Rectangle 4"/>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جریان آب</a:t>
            </a:r>
            <a:endParaRPr lang="en-US" sz="1600" dirty="0">
              <a:cs typeface="B Titr" panose="00000700000000000000" pitchFamily="2" charset="-78"/>
            </a:endParaRPr>
          </a:p>
        </p:txBody>
      </p:sp>
    </p:spTree>
    <p:extLst>
      <p:ext uri="{BB962C8B-B14F-4D97-AF65-F5344CB8AC3E}">
        <p14:creationId xmlns:p14="http://schemas.microsoft.com/office/powerpoint/2010/main" val="314899121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75" y="642594"/>
            <a:ext cx="10058400" cy="5827973"/>
          </a:xfrm>
        </p:spPr>
        <p:txBody>
          <a:bodyPr>
            <a:normAutofit/>
          </a:bodyPr>
          <a:lstStyle/>
          <a:p>
            <a:pPr algn="ctr"/>
            <a:r>
              <a:rPr lang="fa-IR" sz="1600" dirty="0" smtClean="0">
                <a:cs typeface="B Titr" panose="00000700000000000000" pitchFamily="2" charset="-78"/>
              </a:rPr>
              <a:t>«</a:t>
            </a:r>
            <a:r>
              <a:rPr lang="fa-IR" sz="1600" dirty="0">
                <a:solidFill>
                  <a:schemeClr val="tx1"/>
                </a:solidFill>
                <a:cs typeface="B Titr" panose="00000700000000000000" pitchFamily="2" charset="-78"/>
              </a:rPr>
              <a:t>وَ أَنْزَلْنا مِنَ الْمُعْصِراتِ ماءً ثَجَّاجاً</a:t>
            </a:r>
            <a:r>
              <a:rPr lang="fa-IR" sz="1600" dirty="0" smtClean="0">
                <a:solidFill>
                  <a:schemeClr val="tx1"/>
                </a:solidFill>
                <a:cs typeface="B Titr" panose="00000700000000000000" pitchFamily="2" charset="-78"/>
              </a:rPr>
              <a:t>» (سوره نبا آیه 14)</a:t>
            </a:r>
            <a:br>
              <a:rPr lang="fa-IR" sz="1600" dirty="0" smtClean="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a:solidFill>
                  <a:srgbClr val="FF0000"/>
                </a:solidFill>
                <a:cs typeface="B Titr" panose="00000700000000000000" pitchFamily="2" charset="-78"/>
              </a:rPr>
              <a:t>« و از ابرهای باران زا آبی فراوان نازل کردیم،» </a:t>
            </a: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r>
              <a:rPr lang="fa-IR" sz="1600" dirty="0">
                <a:cs typeface="B Titr" panose="00000700000000000000" pitchFamily="2" charset="-78"/>
              </a:rPr>
              <a:t>ماء ثجاج آبی است که جریان و ریزش زیادی دارد. خداوند فرمود از ابرهای فشرده آب ریزان و جاری فرو فرستادیم. </a:t>
            </a:r>
            <a:br>
              <a:rPr lang="fa-IR" sz="1600" dirty="0">
                <a:cs typeface="B Titr" panose="00000700000000000000" pitchFamily="2" charset="-78"/>
              </a:rPr>
            </a:br>
            <a:r>
              <a:rPr lang="fa-IR" sz="1600" dirty="0" smtClean="0">
                <a:cs typeface="B Titr" panose="00000700000000000000" pitchFamily="2" charset="-78"/>
              </a:rPr>
              <a:t/>
            </a:r>
            <a:br>
              <a:rPr lang="fa-IR" sz="1600" dirty="0" smtClean="0">
                <a:cs typeface="B Titr" panose="00000700000000000000" pitchFamily="2" charset="-78"/>
              </a:rPr>
            </a:br>
            <a:endParaRPr lang="en-US" sz="16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FE20D465-384F-4544-9A5F-DDCEF85FECB1}"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375" y="2127830"/>
            <a:ext cx="4572000" cy="2857500"/>
          </a:xfrm>
          <a:prstGeom prst="rect">
            <a:avLst/>
          </a:prstGeom>
        </p:spPr>
      </p:pic>
      <p:sp>
        <p:nvSpPr>
          <p:cNvPr id="6" name="Round Diagonal Corner Rectangle 5"/>
          <p:cNvSpPr/>
          <p:nvPr/>
        </p:nvSpPr>
        <p:spPr>
          <a:xfrm rot="20044732">
            <a:off x="436729" y="647290"/>
            <a:ext cx="1433015" cy="750626"/>
          </a:xfrm>
          <a:prstGeom prst="round2DiagRect">
            <a:avLst/>
          </a:prstGeom>
          <a:solidFill>
            <a:schemeClr val="accent1">
              <a:lumMod val="40000"/>
              <a:lumOff val="60000"/>
            </a:schemeClr>
          </a:solidFill>
          <a:ln w="19050">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smtClean="0">
                <a:cs typeface="B Titr" panose="00000700000000000000" pitchFamily="2" charset="-78"/>
              </a:rPr>
              <a:t>ریزش آب</a:t>
            </a:r>
          </a:p>
        </p:txBody>
      </p:sp>
    </p:spTree>
    <p:extLst>
      <p:ext uri="{BB962C8B-B14F-4D97-AF65-F5344CB8AC3E}">
        <p14:creationId xmlns:p14="http://schemas.microsoft.com/office/powerpoint/2010/main" val="56479489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174</TotalTime>
  <Words>257</Words>
  <Application>Microsoft Office PowerPoint</Application>
  <PresentationFormat>Custom</PresentationFormat>
  <Paragraphs>45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lpstr>
      <vt:lpstr>PowerPoint Presentation</vt:lpstr>
      <vt:lpstr>PowerPoint Presentation</vt:lpstr>
      <vt:lpstr>«وَهُوَ الَّذِي أَرْسَلَ الرِّيَاحَ بُشْرًا بَيْنَ يَدَيْ رَحْمَتِهِ وَأَنْزَلْنَا مِنَ السَّمَاءِ مَاءً طَهُورًا» (الفرقان- 48)    «اوکسی است که بادها را بشارتگرانی پیش ازرحمتش فرستاد، و ازآسمان آبی پاک کننده نازل کردیم.»                   آب نیز طاهرومطهر است ومی تواندنزدیک کننده وعامل تقرب یافتن بندگان به مصدر لایزال الهی باشد.  </vt:lpstr>
      <vt:lpstr>«وَجَعَلْنَا فِيهَا رَوَاسِيَ شَامِخَاتٍ وَأَسْقَيْنَاكُمْ مَاءً فُرَاتًا» (المرسلات-27)  « و درآن کوههای استواروبلندی قرار دادیم، وآبی گوارا به شما نوشاندیم.»                    این از الطاف بزرگ الهی است که آب باران، چشمه ها، نهرها و قنوات را شیرین و فرات قرار داده است، برخلاف آب های اقیانوس ها و دریاها که شور و نمکین هستند. کوه ها نیز منبع ذخیره نزولات آسمانی و منابع آبی هستند.  </vt:lpstr>
      <vt:lpstr>«وَجَعَلْنَا فِيهَا رَوَاسِيَ شَامِخَاتٍ وَأَسْقَيْنَاكُمْ مَاءً فُرَاتًا» ( سوره مرسلات آیه 27)  «ودرآن کوههای استوار و بلندی قرار دادیم و آبی گوارا به شما نوشاندیم.»                   آبی که برای شما گوارا و مایه حیات است وهم برای حیوانات شما و زراعت ها و باغهایتان است. تمام آبهای گوارا از باران است ولی کوهها مهمترین نقش را در آن ایفا می کنند.   </vt:lpstr>
      <vt:lpstr>«وَنَزَّلْنَا مِنَ السَّمَاءِ مَاءً مُبَارَكًا فَأَنْبَتْنَا بِهِ جَنَّاتٍ وَحَبَّ الْحَصِيدِ»  (سوره ق آیه 9)  « و از آسمان آبی پر برکت نازل کردیم و بوسیله آن باغها و دانه هایی را که درو می کنند رویاندیم.»                     دراین آیه شریفه آب به صفت مبارک توصیف گردیده وخداوند نزولات آسمانی را آب های مبارک نامیده است.</vt:lpstr>
      <vt:lpstr>«وَ أ لَّوِ اسْتَقامُوا عَلَى الطَّرِیقَةِ لَأَسْقَیْناهُمْ ماءً غَدَقاً» (سوره جن آیه16)  «و اینکه اگر آنها [جن و انس] در راه (ایمان) استقامت ورزند، با آب فراوان سیرابشان می کنیم»                    خداوند آب را پاداش و مزد استقامت و پایداری بر صراط حق که بدون شک دشوارتر از آغاز نمودن آن می باشد، قرار داده است.  </vt:lpstr>
      <vt:lpstr>«قُلْ أَ رَأَیْتُمْ إِنْ أَصْبَحَ ماؤُکُمْ غَوْراً فَمَنْ یَأْتیکُمْ بِماءٍ مَعینٍ» (سوره ملک آیه 30)   « بگو: به من خبردهید اگرآبهای(سرزمین) شما در زمین فرو رود، چه کسی می تواند آب جاری و گوارا دردسترس شما قرار دهد؟!»                    خداوند نکته ای جدی و مهم راطرح می کند که مسأله منابع آبی کره زمین وبه عبارتی کاهش سطح ایستابی منابع آب می باشد.   </vt:lpstr>
      <vt:lpstr>«وَ أَنْزَلْنا مِنَ الْمُعْصِراتِ ماءً ثَجَّاجاً» (سوره نبا آیه 14)   « و از ابرهای باران زا آبی فراوان نازل کردیم،»                    ماء ثجاج آبی است که جریان و ریزش زیادی دارد. خداوند فرمود از ابرهای فشرده آب ریزان و جاری فرو فرستادیم.   </vt:lpstr>
      <vt:lpstr>(... وَ كُلُوا وَ اشرَبُوا وَ لـا تُسرِفُوا...) سره اعراف آیه 31    (بخورید و بیاشامید و اسراف نکیند)                   آب مایه حیات و زندگی است پس به خود بنگریم که  چرا اینقدر آب را اسراف می کنیم؟    </vt:lpstr>
      <vt:lpstr>« و هو الذی مَرَجَ البحرینِ هذا عَذبٌ فُراتٌ و هذا مِلحً اُجاجً وَ جَعَلَ بَینَهما بَرزَخا و حِجراً مَهجوراً» (سوره فرقان آیه53)   و اوست کسی که دو دریا را موج زنان به سوی هم روان کرد این یکی شیرین و آن یکی شور و تلخ است ومیان آندو حریمی استوار قرار داد.                        خداوند دو دریا را به گونه ای روان کرد تا باهم برخورد کنند ولی به هم تجاوز نمیکنند. پس چرا نعمت های خداوند را انکار میکنید؟ </vt:lpstr>
      <vt:lpstr>«وَأَنزَلْنَا مِنَ السَّمَاءِ مَاءً بِقَدَرٍ فَأَسْکَنَّاهُ فِی الْأَرْضِ وَ إِنَّا عَلَى ذَهَابٍ بِهِ لَقَادِرُونَ»(سوره مومنون آیه 18)  و نازل کردیم از آسمان باران را به اندازه ای معین و آن را در زمین ساکن کردیم و ما بر نابود ساختن آن نیز قادریم .                   خداوند اینقدر مهربان است که این همه نعمت به ما داده است، پس ما نباید با شکر گزاری از او به خاطر این نعمات تشکر کنیم؟   </vt:lpstr>
      <vt:lpstr>... وَيُنَزِّلُ مِنَ السَّمَاءِ مِنْ جِبَالٍ فِيهَا مِنْ بَرَدٍ... (سوره نور آیه 43)  و از کو‌ه‌های آسمان تگرگ فرو بارد ...                   زمانی که تگرگ میبارد ممکن است بعضی جاها خراب شوند.پس بدانید که: «هیچ کار خدا بی حکمت نیست!»   </vt:lpstr>
      <vt:lpstr>عَيْنًا فِيهَا تُسَمَّى سَلْسَبِيلًا (سوره انسان آیه 18)  (این جامها پر می‌شوند از) چشمه‌ای که در بهشت است و سلسبیل نامیده می‌شود.                      آبی است که در ‌‌نهایت آسانی از حلق آدمی پایین می‌رود، از شدت گوارایی، و از چاهی دربهشت بیرون می‌آید که اسم آن سلسبیل است. </vt:lpstr>
      <vt:lpstr>وَأَنْـزَلْـنَـا مِنَ السَّمَاءِ مَاءً بـِقَـدَرٍ فَأَسْـكَـنَّاهُ فِی الْأَرْضِ وَإِنَّا عَلَی ذَهَابٍ بِهِ لَقَادِرُونَ (سوره مومنون آیه 18)  و از آسمان، آبی به اندازه فرو فرستادیم، پس آن را در زمـیـن جـای ‌دادیم و همانا در برگرداندن آن قـادریـم .                   خداوند بسیار قادر است. پس چرا به قدرت خداوند شک میکنی؟  </vt:lpstr>
      <vt:lpstr>و جَعَلنا مِن الماء کُلَ شَیء حیّ (سوره انبیا آیه 30) «و هر چیز زنده‏اى را از آب قرار دادیم؟!»        این آیه اهمیت و ارزش این ماده و نعمت الهی را می‌رساند از سوی دیگر بیشترین ماده‌ای که در بدن موجود است آب می‌باشد و یک لیوان آب گوارا چون اکسیری نجات بخش برای فرد تشنه است.   </vt:lpstr>
    </vt:vector>
  </TitlesOfParts>
  <Company>Moorche 30 DVDs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آب در قرآن</dc:title>
  <dc:creator>MRT www.Win2Farsi.com</dc:creator>
  <cp:lastModifiedBy>Windows User</cp:lastModifiedBy>
  <cp:revision>21</cp:revision>
  <dcterms:created xsi:type="dcterms:W3CDTF">2016-10-24T13:54:06Z</dcterms:created>
  <dcterms:modified xsi:type="dcterms:W3CDTF">2016-11-08T07:47:21Z</dcterms:modified>
</cp:coreProperties>
</file>